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22" r:id="rId2"/>
    <p:sldId id="2861" r:id="rId3"/>
    <p:sldId id="2840" r:id="rId4"/>
    <p:sldId id="2824" r:id="rId5"/>
    <p:sldId id="2857" r:id="rId6"/>
    <p:sldId id="2843" r:id="rId7"/>
    <p:sldId id="2848" r:id="rId8"/>
  </p:sldIdLst>
  <p:sldSz cx="12858750" cy="7232650"/>
  <p:notesSz cx="6858000" cy="9144000"/>
  <p:custDataLst>
    <p:tags r:id="rId1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pos="557">
          <p15:clr>
            <a:srgbClr val="A4A3A4"/>
          </p15:clr>
        </p15:guide>
        <p15:guide id="4" orient="horz" pos="4183">
          <p15:clr>
            <a:srgbClr val="A4A3A4"/>
          </p15:clr>
        </p15:guide>
        <p15:guide id="5" pos="7497">
          <p15:clr>
            <a:srgbClr val="A4A3A4"/>
          </p15:clr>
        </p15:guide>
        <p15:guide id="6" pos="69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AB63"/>
    <a:srgbClr val="A4D16D"/>
    <a:srgbClr val="DDEEC9"/>
    <a:srgbClr val="DE790F"/>
    <a:srgbClr val="DFF7EC"/>
    <a:srgbClr val="5E916C"/>
    <a:srgbClr val="457C53"/>
    <a:srgbClr val="72AF0A"/>
    <a:srgbClr val="838E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34" autoAdjust="0"/>
    <p:restoredTop sz="95317" autoAdjust="0"/>
  </p:normalViewPr>
  <p:slideViewPr>
    <p:cSldViewPr>
      <p:cViewPr varScale="1">
        <p:scale>
          <a:sx n="105" d="100"/>
          <a:sy n="105" d="100"/>
        </p:scale>
        <p:origin x="288" y="144"/>
      </p:cViewPr>
      <p:guideLst>
        <p:guide orient="horz" pos="328"/>
        <p:guide pos="4050"/>
        <p:guide pos="557"/>
        <p:guide orient="horz" pos="4183"/>
        <p:guide pos="7497"/>
        <p:guide pos="6908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2025/1/15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2380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5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9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00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663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73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605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98651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01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5150"/>
            <a:ext cx="12858750" cy="72429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620509" y="2766967"/>
            <a:ext cx="859155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kk-K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Дәріс тақырыбы: Нейрофизиологияның даму тарихы</a:t>
            </a:r>
            <a:endParaRPr lang="zh-CN" altLang="en-US" sz="8000" b="1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5709295" y="4763031"/>
            <a:ext cx="60486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buNone/>
            </a:pPr>
            <a:r>
              <a:rPr lang="kk-KZ" altLang="zh-C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Дәріскер: </a:t>
            </a:r>
            <a:r>
              <a:rPr lang="ru-RU" altLang="zh-CN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Атанбаева Г.К.</a:t>
            </a:r>
            <a:r>
              <a:rPr lang="kk-KZ" altLang="zh-CN" sz="28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ay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4575" y="-1604665"/>
            <a:ext cx="609600" cy="609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9F93D85-EC75-E4FF-C57D-0039A390B1E2}"/>
              </a:ext>
            </a:extLst>
          </p:cNvPr>
          <p:cNvSpPr/>
          <p:nvPr/>
        </p:nvSpPr>
        <p:spPr>
          <a:xfrm>
            <a:off x="644821" y="207392"/>
            <a:ext cx="92170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Әл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-Фараби </a:t>
            </a:r>
            <a:r>
              <a:rPr lang="ru-RU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атындағы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ұлттық</a:t>
            </a:r>
            <a:r>
              <a:rPr lang="ru-RU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университеті</a:t>
            </a:r>
            <a:endParaRPr lang="ru-RU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Биофизика, биомедицина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нейроғылым</a:t>
            </a:r>
            <a:r>
              <a:rPr lang="ru-RU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кафедрасы</a:t>
            </a:r>
            <a:endParaRPr lang="ru-RU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9" grpId="0"/>
      <p:bldP spid="9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-10300"/>
            <a:ext cx="12858750" cy="72429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323652" y="1918578"/>
            <a:ext cx="8830010" cy="223224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1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359287" y="566440"/>
            <a:ext cx="4758740" cy="10801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k-KZ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Дәрістің жоспары: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2180903" y="2032149"/>
            <a:ext cx="7416143" cy="18466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/>
            <a:r>
              <a:rPr lang="kk-KZ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КІРІСПЕ</a:t>
            </a:r>
          </a:p>
          <a:p>
            <a:pPr algn="ctr"/>
            <a:r>
              <a:rPr lang="kk-KZ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НЕГІЗГІ БӨЛІМ</a:t>
            </a:r>
          </a:p>
          <a:p>
            <a:pPr algn="ctr"/>
            <a:r>
              <a:rPr lang="kk-KZ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Нейрофизиологияның салалары</a:t>
            </a:r>
          </a:p>
          <a:p>
            <a:pPr algn="ctr"/>
            <a:r>
              <a:rPr lang="kk-KZ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Нейрофизиологияның даму тарихы </a:t>
            </a:r>
          </a:p>
          <a:p>
            <a:pPr algn="ctr"/>
            <a:r>
              <a:rPr lang="kk-KZ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Зерттеу әдістері </a:t>
            </a:r>
          </a:p>
          <a:p>
            <a:pPr algn="ctr"/>
            <a:r>
              <a:rPr lang="kk-KZ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ҚОРЫТЫНДЫ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2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061224" y="1555920"/>
            <a:ext cx="7797526" cy="4120810"/>
          </a:xfrm>
          <a:prstGeom prst="rect">
            <a:avLst/>
          </a:prstGeom>
          <a:solidFill>
            <a:schemeClr val="accent2"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" y="1555920"/>
            <a:ext cx="5061223" cy="4120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MH_Others_1"/>
          <p:cNvSpPr txBox="1"/>
          <p:nvPr>
            <p:custDataLst>
              <p:tags r:id="rId1"/>
            </p:custDataLst>
          </p:nvPr>
        </p:nvSpPr>
        <p:spPr>
          <a:xfrm>
            <a:off x="1388815" y="2365779"/>
            <a:ext cx="3078072" cy="17697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115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</a:p>
        </p:txBody>
      </p:sp>
      <p:sp>
        <p:nvSpPr>
          <p:cNvPr id="19" name="MH_Others_2"/>
          <p:cNvSpPr txBox="1"/>
          <p:nvPr>
            <p:custDataLst>
              <p:tags r:id="rId2"/>
            </p:custDataLst>
          </p:nvPr>
        </p:nvSpPr>
        <p:spPr>
          <a:xfrm>
            <a:off x="1278203" y="4221948"/>
            <a:ext cx="3299296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MH_Entry_1"/>
          <p:cNvSpPr/>
          <p:nvPr>
            <p:custDataLst>
              <p:tags r:id="rId3"/>
            </p:custDataLst>
          </p:nvPr>
        </p:nvSpPr>
        <p:spPr>
          <a:xfrm>
            <a:off x="5655561" y="1817465"/>
            <a:ext cx="6822486" cy="8309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just"/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Нейрофизиология - 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қалыпты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және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 патология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кезіндегі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жүйке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жүйесінің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құрылымын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қызметін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және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дамуын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зерттеуге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бағытталған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биологиялық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зерттеулермен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байланысты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пән</a:t>
            </a:r>
            <a:r>
              <a:rPr lang="ru-RU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MH_Entry_2"/>
          <p:cNvSpPr/>
          <p:nvPr>
            <p:custDataLst>
              <p:tags r:id="rId4"/>
            </p:custDataLst>
          </p:nvPr>
        </p:nvSpPr>
        <p:spPr>
          <a:xfrm>
            <a:off x="5675546" y="2840078"/>
            <a:ext cx="6946517" cy="127727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just"/>
            <a:r>
              <a:rPr lang="kk-KZ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Ұлпа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деңгейіндегі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іргелі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нейробиология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нейрондарды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глиалды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жасушадан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матрицаны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зерттеуді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қамтиды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Нейрондар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өңдеуге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қатысатын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жасушалары</a:t>
            </a:r>
            <a:r>
              <a:rPr lang="x-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zh-CN" altLang="en-US" sz="1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F803871-A551-E67B-8966-9E1FA9081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15" y="1921516"/>
            <a:ext cx="4459515" cy="297754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xmlns="" id="{BF9056D5-A2EE-D6F0-04E8-392AD0ECEBFB}"/>
              </a:ext>
            </a:extLst>
          </p:cNvPr>
          <p:cNvSpPr/>
          <p:nvPr/>
        </p:nvSpPr>
        <p:spPr>
          <a:xfrm>
            <a:off x="56307" y="48698"/>
            <a:ext cx="1020536" cy="10205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kk-KZ" altLang="zh-CN" sz="4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zh-CN" altLang="en-US" sz="4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airplan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/>
      <p:bldP spid="19" grpId="0"/>
      <p:bldP spid="13" grpId="0"/>
      <p:bldP spid="14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387" y="-27537"/>
            <a:ext cx="12858750" cy="72429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6307" y="736005"/>
            <a:ext cx="5485155" cy="5351177"/>
          </a:xfrm>
          <a:prstGeom prst="roundRect">
            <a:avLst>
              <a:gd name="adj" fmla="val 4983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28" tIns="36364" rIns="72728" bIns="36364" rtlCol="0" anchor="ctr"/>
          <a:lstStyle/>
          <a:p>
            <a:pPr algn="ctr"/>
            <a:endParaRPr lang="zh-CN" altLang="en-US" sz="151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6307" y="48698"/>
            <a:ext cx="1020536" cy="10205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kk-KZ" altLang="zh-CN" sz="4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zh-CN" altLang="en-US" sz="4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32824" y="1731547"/>
            <a:ext cx="4932120" cy="369331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/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Глия</a:t>
            </a:r>
          </a:p>
          <a:p>
            <a:pPr algn="ctr"/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Глиалды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жасушалар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немесе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глия -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қорғаныс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және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иммундық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функцияларды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қамтамасыз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ететін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жүйке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ұлпасының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көмекші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жасушалары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algn="ctr"/>
            <a:endParaRPr lang="ru-RU" altLang="zh-CN" sz="2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Глия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мыналардан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тұрады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</a:p>
          <a:p>
            <a:pPr algn="ctr"/>
            <a:endParaRPr lang="ru-RU" altLang="zh-CN" sz="2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/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астроциттер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</a:t>
            </a:r>
          </a:p>
          <a:p>
            <a:pPr algn="ctr"/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олигодендроциттер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</a:t>
            </a:r>
          </a:p>
          <a:p>
            <a:pPr algn="ctr"/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эпендима </a:t>
            </a:r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жасушалары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</a:t>
            </a:r>
          </a:p>
          <a:p>
            <a:pPr algn="ctr"/>
            <a:r>
              <a:rPr lang="ru-RU" altLang="zh-CN" sz="2000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микроглия</a:t>
            </a:r>
            <a:r>
              <a:rPr lang="ru-RU" altLang="zh-CN" sz="2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6508612" y="4646971"/>
            <a:ext cx="16094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lvl="1" indent="-171450" algn="ctr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添加相关标题文字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508612" y="4916628"/>
            <a:ext cx="16094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71450" lvl="1" indent="-171450" algn="ctr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添加相关标题文字</a:t>
            </a: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2AFFA46-DF5D-16C0-D46B-191B1E26E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343" y="508738"/>
            <a:ext cx="5429198" cy="508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3" grpId="0" animBg="1"/>
      <p:bldP spid="5" grpId="0" animBg="1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5"/>
          <p:cNvGrpSpPr/>
          <p:nvPr/>
        </p:nvGrpSpPr>
        <p:grpSpPr>
          <a:xfrm>
            <a:off x="1775299" y="1191540"/>
            <a:ext cx="4530068" cy="2356678"/>
            <a:chOff x="1477705" y="1096614"/>
            <a:chExt cx="3221559" cy="1675952"/>
          </a:xfrm>
        </p:grpSpPr>
        <p:sp>
          <p:nvSpPr>
            <p:cNvPr id="48" name="Rectangle 47"/>
            <p:cNvSpPr/>
            <p:nvPr/>
          </p:nvSpPr>
          <p:spPr>
            <a:xfrm>
              <a:off x="1873043" y="1468799"/>
              <a:ext cx="2826221" cy="130376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indent="450215" algn="just">
                <a:lnSpc>
                  <a:spcPct val="107000"/>
                </a:lnSpc>
                <a:spcAft>
                  <a:spcPts val="800"/>
                </a:spcAft>
              </a:pPr>
              <a:r>
                <a:rPr lang="kk-KZ" sz="1600" kern="1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rPr>
                <a:t>1. 19 ғасырдың 1-жартысында Мюллер неміс физиологиясы мектебінде құрылған өкілдері мен жақтастары (Г. фон Гельмгольц, К. Людвиг, Л. Герман, Э. Дюбуа-Реймонд, Дж. Бернштейн, Ч. Бернар және т.б.) жүйке талшықтары арқылы берілетін сигналдардың электрлік сипатын дәлелдей алды.</a:t>
              </a:r>
              <a:endParaRPr lang="x-none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477705" y="1096614"/>
              <a:ext cx="674242" cy="14774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35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itchFamily="34" charset="0"/>
                  <a:sym typeface="Arial" panose="020B0604020202020204" pitchFamily="34" charset="0"/>
                </a:rPr>
                <a:t>“</a:t>
              </a:r>
              <a:endParaRPr lang="en-US" sz="13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 Light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6427775" y="1658569"/>
            <a:ext cx="6027206" cy="2410900"/>
            <a:chOff x="4500562" y="1285866"/>
            <a:chExt cx="4286248" cy="1714512"/>
          </a:xfrm>
        </p:grpSpPr>
        <p:sp>
          <p:nvSpPr>
            <p:cNvPr id="38" name="Rectangle 37"/>
            <p:cNvSpPr/>
            <p:nvPr/>
          </p:nvSpPr>
          <p:spPr>
            <a:xfrm>
              <a:off x="4500562" y="1285866"/>
              <a:ext cx="4286248" cy="17145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Group 49"/>
            <p:cNvGrpSpPr/>
            <p:nvPr/>
          </p:nvGrpSpPr>
          <p:grpSpPr>
            <a:xfrm>
              <a:off x="4786314" y="1285866"/>
              <a:ext cx="3897790" cy="1614888"/>
              <a:chOff x="785786" y="1428742"/>
              <a:chExt cx="3897790" cy="1614888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785786" y="1702231"/>
                <a:ext cx="1167534" cy="1167534"/>
              </a:xfrm>
              <a:prstGeom prst="ellipse">
                <a:avLst/>
              </a:prstGeom>
              <a:blipFill>
                <a:blip r:embed="rId3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448928" y="1761841"/>
                <a:ext cx="2234648" cy="128178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2. 1902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жылы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Ю. Бернштейн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жүйке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ұлпасының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қозуын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сипаттайтын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мембраналық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теорияны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ұсынды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,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мұнда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калий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иондары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шешуші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рөл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 </a:t>
                </a:r>
                <a:r>
                  <a:rPr lang="ru-RU" altLang="zh-CN" sz="1600" dirty="0" err="1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атқарды</a:t>
                </a:r>
                <a:r>
                  <a:rPr lang="ru-RU" altLang="zh-CN" sz="16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.</a:t>
                </a:r>
                <a:endParaRPr lang="zh-CN" altLang="en-US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040370" y="1428742"/>
                <a:ext cx="674242" cy="147740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35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itchFamily="34" charset="0"/>
                    <a:sym typeface="Arial" panose="020B0604020202020204" pitchFamily="34" charset="0"/>
                  </a:rPr>
                  <a:t>“</a:t>
                </a:r>
                <a:endParaRPr lang="en-US" sz="135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 Light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25"/>
          <p:cNvGrpSpPr/>
          <p:nvPr/>
        </p:nvGrpSpPr>
        <p:grpSpPr>
          <a:xfrm>
            <a:off x="164681" y="3645731"/>
            <a:ext cx="6027206" cy="2395381"/>
            <a:chOff x="189436" y="3000378"/>
            <a:chExt cx="4556421" cy="1703476"/>
          </a:xfrm>
        </p:grpSpPr>
        <p:sp>
          <p:nvSpPr>
            <p:cNvPr id="54" name="Rectangle 53"/>
            <p:cNvSpPr/>
            <p:nvPr/>
          </p:nvSpPr>
          <p:spPr>
            <a:xfrm>
              <a:off x="189436" y="3226445"/>
              <a:ext cx="4556421" cy="14774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7" name="Group 54"/>
            <p:cNvGrpSpPr/>
            <p:nvPr/>
          </p:nvGrpSpPr>
          <p:grpSpPr>
            <a:xfrm>
              <a:off x="1754618" y="3000378"/>
              <a:ext cx="2801768" cy="1477409"/>
              <a:chOff x="2040370" y="1428742"/>
              <a:chExt cx="2801768" cy="1477409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460763" y="1766044"/>
                <a:ext cx="2381375" cy="57131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indent="450215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kk-KZ" sz="1600" kern="100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4. C. Бернард пен Э.Дюбуа-Реймонд ми сигналдары химиялық заттар арқылы беріледі деп ұсынды</a:t>
                </a:r>
                <a:r>
                  <a:rPr lang="kk-KZ" sz="1800" kern="100" dirty="0">
                    <a:effectLst/>
                    <a:latin typeface="Times New Roman" panose="02020603050405020304" pitchFamily="18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.</a:t>
                </a:r>
                <a:endParaRPr lang="x-none" sz="1800" kern="100" dirty="0">
                  <a:effectLst/>
                  <a:latin typeface="Times New Roman" panose="02020603050405020304" pitchFamily="18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040370" y="1428742"/>
                <a:ext cx="674242" cy="147740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35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Open Sans" pitchFamily="34" charset="0"/>
                    <a:sym typeface="Arial" panose="020B0604020202020204" pitchFamily="34" charset="0"/>
                  </a:rPr>
                  <a:t>“</a:t>
                </a:r>
                <a:endParaRPr lang="en-US" sz="135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 Light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58"/>
          <p:cNvGrpSpPr/>
          <p:nvPr/>
        </p:nvGrpSpPr>
        <p:grpSpPr>
          <a:xfrm>
            <a:off x="8645205" y="4169923"/>
            <a:ext cx="4048864" cy="2179309"/>
            <a:chOff x="2040370" y="1428742"/>
            <a:chExt cx="2961615" cy="1549817"/>
          </a:xfrm>
        </p:grpSpPr>
        <p:sp>
          <p:nvSpPr>
            <p:cNvPr id="61" name="Rectangle 60"/>
            <p:cNvSpPr/>
            <p:nvPr/>
          </p:nvSpPr>
          <p:spPr>
            <a:xfrm>
              <a:off x="2493260" y="1696770"/>
              <a:ext cx="2508725" cy="12817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3.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Оның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замандасы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Э.Овертон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сол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жылы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натрийдің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жүйкедегі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қозуды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тудыру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үшін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қажет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екенін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анықтады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.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Бірақ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замандастары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Овертонның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жұмысын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ru-RU" altLang="zh-CN" sz="1600" dirty="0" err="1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бағаламады</a:t>
              </a:r>
              <a:r>
                <a:rPr lang="ru-RU" altLang="zh-CN" sz="1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.</a:t>
              </a:r>
              <a:endPara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040370" y="1428742"/>
              <a:ext cx="674242" cy="147740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35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Open Sans" pitchFamily="34" charset="0"/>
                  <a:sym typeface="Arial" panose="020B0604020202020204" pitchFamily="34" charset="0"/>
                </a:rPr>
                <a:t>“</a:t>
              </a:r>
              <a:endParaRPr lang="en-US" sz="135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 Light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8"/>
          <p:cNvSpPr txBox="1"/>
          <p:nvPr/>
        </p:nvSpPr>
        <p:spPr>
          <a:xfrm>
            <a:off x="824035" y="233569"/>
            <a:ext cx="733353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Нейрофизиологияның</a:t>
            </a:r>
            <a:r>
              <a:rPr lang="ru-RU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даму </a:t>
            </a:r>
            <a:r>
              <a:rPr lang="ru-RU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тарихы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898623" y="814838"/>
            <a:ext cx="8269635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Нейрофизиологияның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ғылым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ретінде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дамуының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қазіргі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заманғы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тарихы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19-20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ғасырлар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тоғысындағы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жаңалықтар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тізбегінен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басталды</a:t>
            </a:r>
            <a:r>
              <a:rPr lang="ru-RU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286F06-DAB3-103E-230F-14CE7CA87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81" y="1501198"/>
            <a:ext cx="1649949" cy="2401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D60298B-E04D-0DFD-D384-E70C64E14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351" y="1545662"/>
            <a:ext cx="2051267" cy="2636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E74C1CE-7FDB-F36F-2BD7-F3E9CCADF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207" y="3873753"/>
            <a:ext cx="1741079" cy="2322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D62E101-FD88-131E-89FC-EE901EA81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852" y="4923396"/>
            <a:ext cx="1759838" cy="22984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AE74077-783B-C87A-78BD-A487CB548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5407" y="4144085"/>
            <a:ext cx="2055187" cy="2854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40"/>
          <p:cNvGrpSpPr/>
          <p:nvPr/>
        </p:nvGrpSpPr>
        <p:grpSpPr>
          <a:xfrm rot="16200000">
            <a:off x="2714427" y="147871"/>
            <a:ext cx="301358" cy="1944466"/>
            <a:chOff x="2209800" y="1485901"/>
            <a:chExt cx="214311" cy="1647821"/>
          </a:xfrm>
        </p:grpSpPr>
        <p:cxnSp>
          <p:nvCxnSpPr>
            <p:cNvPr id="108" name="Straight Connector 107"/>
            <p:cNvCxnSpPr/>
            <p:nvPr/>
          </p:nvCxnSpPr>
          <p:spPr>
            <a:xfrm rot="16200000" flipV="1">
              <a:off x="14949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ounded Rectangle 120"/>
            <p:cNvSpPr/>
            <p:nvPr/>
          </p:nvSpPr>
          <p:spPr>
            <a:xfrm>
              <a:off x="2209800" y="2419350"/>
              <a:ext cx="214311" cy="714372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141"/>
          <p:cNvGrpSpPr/>
          <p:nvPr/>
        </p:nvGrpSpPr>
        <p:grpSpPr>
          <a:xfrm rot="16200000">
            <a:off x="2531321" y="1163235"/>
            <a:ext cx="301426" cy="2361374"/>
            <a:chOff x="2667000" y="1485901"/>
            <a:chExt cx="214311" cy="1647821"/>
          </a:xfrm>
        </p:grpSpPr>
        <p:cxnSp>
          <p:nvCxnSpPr>
            <p:cNvPr id="128" name="Straight Connector 127"/>
            <p:cNvCxnSpPr/>
            <p:nvPr/>
          </p:nvCxnSpPr>
          <p:spPr>
            <a:xfrm rot="16200000" flipV="1">
              <a:off x="19521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ounded Rectangle 128"/>
            <p:cNvSpPr/>
            <p:nvPr/>
          </p:nvSpPr>
          <p:spPr>
            <a:xfrm>
              <a:off x="2667000" y="1962150"/>
              <a:ext cx="214311" cy="1171572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142"/>
          <p:cNvGrpSpPr/>
          <p:nvPr/>
        </p:nvGrpSpPr>
        <p:grpSpPr>
          <a:xfrm rot="14817372">
            <a:off x="3061267" y="2249828"/>
            <a:ext cx="271245" cy="1478896"/>
            <a:chOff x="2971800" y="1485901"/>
            <a:chExt cx="214311" cy="1647821"/>
          </a:xfrm>
        </p:grpSpPr>
        <p:cxnSp>
          <p:nvCxnSpPr>
            <p:cNvPr id="136" name="Straight Connector 135"/>
            <p:cNvCxnSpPr/>
            <p:nvPr/>
          </p:nvCxnSpPr>
          <p:spPr>
            <a:xfrm rot="16200000" flipV="1">
              <a:off x="22569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ounded Rectangle 136"/>
            <p:cNvSpPr/>
            <p:nvPr/>
          </p:nvSpPr>
          <p:spPr>
            <a:xfrm>
              <a:off x="2971800" y="1809750"/>
              <a:ext cx="214311" cy="132397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2" name="TextBox 151"/>
          <p:cNvSpPr txBox="1"/>
          <p:nvPr/>
        </p:nvSpPr>
        <p:spPr>
          <a:xfrm>
            <a:off x="4724752" y="2036077"/>
            <a:ext cx="5830042" cy="13063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kk-KZ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Электроэнцефалографияның бастамашысы болып В.В.Правдич-Неминский тұрды, 1913 жылы иттің бас сүйегінің беткі бөлігінен оның миының электрлік белсенділігін алғаш рет жазып алған. Ал адамның электроэнцефалограммасын алғаш рет 1928 жылы австриялық психиатр Г.Бергер жазып алған.</a:t>
            </a:r>
            <a:endParaRPr lang="x-non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687625" y="3853195"/>
            <a:ext cx="8124054" cy="11560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just" defTabSz="1285875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Э.Хаксли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А.Ходжкин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және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К.Коулдың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зерттеулерінде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жасушалық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және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молекулалық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деңгейде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нейрондық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қозғыштық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механизмдері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ашылды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Біріншісі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1939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жылы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алып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кальмар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аксондарының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мембранасы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қозған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кезде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оның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иондық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өткізгіштігі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қалай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өзгеретінін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өлшей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алды</a:t>
            </a:r>
            <a:r>
              <a:rPr lang="ru-RU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2" name="Oval 171"/>
          <p:cNvSpPr>
            <a:spLocks noChangeAspect="1"/>
          </p:cNvSpPr>
          <p:nvPr/>
        </p:nvSpPr>
        <p:spPr>
          <a:xfrm>
            <a:off x="3977934" y="742688"/>
            <a:ext cx="808921" cy="7396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k-KZ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5</a:t>
            </a:r>
            <a:endParaRPr 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5" name="Oval 174"/>
          <p:cNvSpPr>
            <a:spLocks noChangeAspect="1"/>
          </p:cNvSpPr>
          <p:nvPr/>
        </p:nvSpPr>
        <p:spPr>
          <a:xfrm>
            <a:off x="3788815" y="3837459"/>
            <a:ext cx="659525" cy="6406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k-KZ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7</a:t>
            </a:r>
            <a:endParaRPr 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8" name="Oval 177"/>
          <p:cNvSpPr>
            <a:spLocks noChangeAspect="1"/>
          </p:cNvSpPr>
          <p:nvPr/>
        </p:nvSpPr>
        <p:spPr>
          <a:xfrm>
            <a:off x="3955568" y="2082680"/>
            <a:ext cx="659525" cy="64064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k-KZ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6</a:t>
            </a:r>
            <a:endParaRPr 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8" name="Footer Text"/>
          <p:cNvSpPr txBox="1"/>
          <p:nvPr/>
        </p:nvSpPr>
        <p:spPr>
          <a:xfrm>
            <a:off x="1852414" y="6412706"/>
            <a:ext cx="11006336" cy="8606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Содан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кейін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нейрофизиологияның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даму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тарихы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жасушаішілік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сигнализация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процесіне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қатысатын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көптеген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компоненттердің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ашылуымен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толықтырылды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фосфатаза;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киназалар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;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екіншілік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хабаршылардың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синтезіне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қатысатын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ферменттер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;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көптеген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G-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белоктары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және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altLang="zh-CN" sz="1600" i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т.б</a:t>
            </a:r>
            <a:r>
              <a:rPr lang="ru-RU" altLang="zh-CN" sz="1600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en-US" sz="1600" i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cxnSp>
        <p:nvCxnSpPr>
          <p:cNvPr id="69" name="Straight Line buttom"/>
          <p:cNvCxnSpPr/>
          <p:nvPr/>
        </p:nvCxnSpPr>
        <p:spPr>
          <a:xfrm>
            <a:off x="1664868" y="6330892"/>
            <a:ext cx="1092933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724CAB-E68F-1C54-0BA4-E76BFC9930BF}"/>
              </a:ext>
            </a:extLst>
          </p:cNvPr>
          <p:cNvSpPr txBox="1"/>
          <p:nvPr/>
        </p:nvSpPr>
        <p:spPr>
          <a:xfrm>
            <a:off x="4786855" y="779200"/>
            <a:ext cx="8024824" cy="1135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kk-KZ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Орыс ғалымы В.Ю.Чаговец Бернштейннің мембраналық теориясын жариялаудан сәл ертерек, 1896 жылы биоэлектрлік құбылыстардың пайда болуы туралы өзінің иондық теориясын ұсынды. Ол сонымен қатар электр тогының тітіркендіргіш физика-химиялық әсері бар екенін тәжірибе жүзінде растады.</a:t>
            </a:r>
            <a:endParaRPr lang="x-none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FAFD64A-0234-62F8-E7B7-4D39AC992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05" y="-39201"/>
            <a:ext cx="1467063" cy="1883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xmlns="" id="{80DB6831-5FA0-036F-81E5-2D18E4B0DFD7}"/>
              </a:ext>
            </a:extLst>
          </p:cNvPr>
          <p:cNvSpPr txBox="1"/>
          <p:nvPr/>
        </p:nvSpPr>
        <p:spPr>
          <a:xfrm>
            <a:off x="-627409" y="62591"/>
            <a:ext cx="12796318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Нейрофизиологияның</a:t>
            </a:r>
            <a:r>
              <a:rPr lang="ru-RU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даму </a:t>
            </a:r>
            <a:r>
              <a:rPr lang="ru-RU" altLang="zh-CN" sz="32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тарихы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F0FE91C-3793-CEB1-D9B3-C63A4C422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650" y="1788378"/>
            <a:ext cx="1467063" cy="1619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EA738C6D-FCD2-5552-25E2-1C4B17E28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115" y="2452314"/>
            <a:ext cx="1153019" cy="1479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CF157A1-9EA5-A5DA-35DE-DD92438E5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6556" y="1918371"/>
            <a:ext cx="2086488" cy="16119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043783B-AF5D-0790-B3B6-F272EDCDE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901" y="3372031"/>
            <a:ext cx="1428999" cy="1902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6135BF7-896B-3822-134C-A8DE9AD95C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1747" y="4479716"/>
            <a:ext cx="985461" cy="1392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9" name="Group 141">
            <a:extLst>
              <a:ext uri="{FF2B5EF4-FFF2-40B4-BE49-F238E27FC236}">
                <a16:creationId xmlns:a16="http://schemas.microsoft.com/office/drawing/2014/main" xmlns="" id="{EF432246-09A8-47A6-9BB3-79D0D9E60916}"/>
              </a:ext>
            </a:extLst>
          </p:cNvPr>
          <p:cNvGrpSpPr/>
          <p:nvPr/>
        </p:nvGrpSpPr>
        <p:grpSpPr>
          <a:xfrm rot="16200000">
            <a:off x="2423434" y="3079060"/>
            <a:ext cx="301358" cy="2317121"/>
            <a:chOff x="2667000" y="1485901"/>
            <a:chExt cx="214311" cy="1647821"/>
          </a:xfrm>
        </p:grpSpPr>
        <p:cxnSp>
          <p:nvCxnSpPr>
            <p:cNvPr id="30" name="Straight Connector 127">
              <a:extLst>
                <a:ext uri="{FF2B5EF4-FFF2-40B4-BE49-F238E27FC236}">
                  <a16:creationId xmlns:a16="http://schemas.microsoft.com/office/drawing/2014/main" xmlns="" id="{7884A47C-B3B7-AAEA-21F5-8CBBC44CD5AC}"/>
                </a:ext>
              </a:extLst>
            </p:cNvPr>
            <p:cNvCxnSpPr/>
            <p:nvPr/>
          </p:nvCxnSpPr>
          <p:spPr>
            <a:xfrm rot="16200000" flipV="1">
              <a:off x="19521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128">
              <a:extLst>
                <a:ext uri="{FF2B5EF4-FFF2-40B4-BE49-F238E27FC236}">
                  <a16:creationId xmlns:a16="http://schemas.microsoft.com/office/drawing/2014/main" xmlns="" id="{242EB116-DDF8-0D35-34FC-AA2C363E80C7}"/>
                </a:ext>
              </a:extLst>
            </p:cNvPr>
            <p:cNvSpPr/>
            <p:nvPr/>
          </p:nvSpPr>
          <p:spPr>
            <a:xfrm>
              <a:off x="2667000" y="1962150"/>
              <a:ext cx="214311" cy="1171572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2" name="Group 142">
            <a:extLst>
              <a:ext uri="{FF2B5EF4-FFF2-40B4-BE49-F238E27FC236}">
                <a16:creationId xmlns:a16="http://schemas.microsoft.com/office/drawing/2014/main" xmlns="" id="{387BFB34-1A63-DA6F-DC3D-817AC0C025CB}"/>
              </a:ext>
            </a:extLst>
          </p:cNvPr>
          <p:cNvGrpSpPr/>
          <p:nvPr/>
        </p:nvGrpSpPr>
        <p:grpSpPr>
          <a:xfrm rot="15057331">
            <a:off x="2996606" y="4207085"/>
            <a:ext cx="271245" cy="1478896"/>
            <a:chOff x="2971800" y="1485901"/>
            <a:chExt cx="214311" cy="1647821"/>
          </a:xfrm>
        </p:grpSpPr>
        <p:cxnSp>
          <p:nvCxnSpPr>
            <p:cNvPr id="33" name="Straight Connector 135">
              <a:extLst>
                <a:ext uri="{FF2B5EF4-FFF2-40B4-BE49-F238E27FC236}">
                  <a16:creationId xmlns:a16="http://schemas.microsoft.com/office/drawing/2014/main" xmlns="" id="{C9C65EDD-AE0D-AFB9-34CF-867CD2923BC8}"/>
                </a:ext>
              </a:extLst>
            </p:cNvPr>
            <p:cNvCxnSpPr/>
            <p:nvPr/>
          </p:nvCxnSpPr>
          <p:spPr>
            <a:xfrm rot="16200000" flipV="1">
              <a:off x="22569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136">
              <a:extLst>
                <a:ext uri="{FF2B5EF4-FFF2-40B4-BE49-F238E27FC236}">
                  <a16:creationId xmlns:a16="http://schemas.microsoft.com/office/drawing/2014/main" xmlns="" id="{432A39FF-78D1-2099-1FFB-D98CC21EC3F2}"/>
                </a:ext>
              </a:extLst>
            </p:cNvPr>
            <p:cNvSpPr/>
            <p:nvPr/>
          </p:nvSpPr>
          <p:spPr>
            <a:xfrm>
              <a:off x="2971800" y="1809750"/>
              <a:ext cx="214311" cy="1323972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B5D5382-3D3E-E0B8-E03A-D465F424BB6D}"/>
              </a:ext>
            </a:extLst>
          </p:cNvPr>
          <p:cNvSpPr txBox="1"/>
          <p:nvPr/>
        </p:nvSpPr>
        <p:spPr>
          <a:xfrm>
            <a:off x="4629723" y="5337001"/>
            <a:ext cx="81819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60-жылдары Украина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Ғылым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академиясының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физиология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П.Костюктың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жетекшілігімен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иондық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токтар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алғаш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омыртқалы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омыртқасыз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жануарлардың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нейрондық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мембраналарында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сәтінде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тіркелді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174">
            <a:extLst>
              <a:ext uri="{FF2B5EF4-FFF2-40B4-BE49-F238E27FC236}">
                <a16:creationId xmlns:a16="http://schemas.microsoft.com/office/drawing/2014/main" xmlns="" id="{584418EC-2CC1-A06A-36BA-0317EC67E9CE}"/>
              </a:ext>
            </a:extLst>
          </p:cNvPr>
          <p:cNvSpPr>
            <a:spLocks noChangeAspect="1"/>
          </p:cNvSpPr>
          <p:nvPr/>
        </p:nvSpPr>
        <p:spPr>
          <a:xfrm>
            <a:off x="3734146" y="5641795"/>
            <a:ext cx="659525" cy="64064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k-KZ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8</a:t>
            </a:r>
            <a:endParaRPr lang="en-US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57BBFEE-8618-E5B5-33C5-C36D4D44FF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534" y="5363818"/>
            <a:ext cx="1161581" cy="1708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9" name="Group 141">
            <a:extLst>
              <a:ext uri="{FF2B5EF4-FFF2-40B4-BE49-F238E27FC236}">
                <a16:creationId xmlns:a16="http://schemas.microsoft.com/office/drawing/2014/main" xmlns="" id="{4B35A955-B564-1090-9E4D-07B3B38B54AC}"/>
              </a:ext>
            </a:extLst>
          </p:cNvPr>
          <p:cNvGrpSpPr/>
          <p:nvPr/>
        </p:nvGrpSpPr>
        <p:grpSpPr>
          <a:xfrm rot="16200000">
            <a:off x="2335077" y="4905593"/>
            <a:ext cx="301426" cy="2361374"/>
            <a:chOff x="2667000" y="1485901"/>
            <a:chExt cx="214311" cy="1647821"/>
          </a:xfrm>
        </p:grpSpPr>
        <p:cxnSp>
          <p:nvCxnSpPr>
            <p:cNvPr id="40" name="Straight Connector 127">
              <a:extLst>
                <a:ext uri="{FF2B5EF4-FFF2-40B4-BE49-F238E27FC236}">
                  <a16:creationId xmlns:a16="http://schemas.microsoft.com/office/drawing/2014/main" xmlns="" id="{73CCA4BD-2DEA-DAB5-BC87-41532E778947}"/>
                </a:ext>
              </a:extLst>
            </p:cNvPr>
            <p:cNvCxnSpPr/>
            <p:nvPr/>
          </p:nvCxnSpPr>
          <p:spPr>
            <a:xfrm rot="16200000" flipV="1">
              <a:off x="1952161" y="2302205"/>
              <a:ext cx="1638299" cy="5691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128">
              <a:extLst>
                <a:ext uri="{FF2B5EF4-FFF2-40B4-BE49-F238E27FC236}">
                  <a16:creationId xmlns:a16="http://schemas.microsoft.com/office/drawing/2014/main" xmlns="" id="{DB5EA6DD-C07E-9228-F398-A96CF079468D}"/>
                </a:ext>
              </a:extLst>
            </p:cNvPr>
            <p:cNvSpPr/>
            <p:nvPr/>
          </p:nvSpPr>
          <p:spPr>
            <a:xfrm>
              <a:off x="2667000" y="1962150"/>
              <a:ext cx="214311" cy="1171572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5408617" y="1765611"/>
            <a:ext cx="489569" cy="546684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95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408619" y="2379507"/>
            <a:ext cx="3451700" cy="543268"/>
            <a:chOff x="5128064" y="2256183"/>
            <a:chExt cx="3273083" cy="515155"/>
          </a:xfrm>
        </p:grpSpPr>
        <p:sp>
          <p:nvSpPr>
            <p:cNvPr id="4" name="Pentagon 3"/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k-KZ" sz="1800" b="1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Тітіркендіру әдісі</a:t>
              </a: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28064" y="2256183"/>
              <a:ext cx="464234" cy="5151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08619" y="3264225"/>
            <a:ext cx="3451700" cy="543268"/>
            <a:chOff x="5128064" y="3095119"/>
            <a:chExt cx="3273083" cy="515155"/>
          </a:xfrm>
        </p:grpSpPr>
        <p:sp>
          <p:nvSpPr>
            <p:cNvPr id="6" name="Pentagon 5"/>
            <p:cNvSpPr/>
            <p:nvPr/>
          </p:nvSpPr>
          <p:spPr>
            <a:xfrm>
              <a:off x="5128064" y="3095119"/>
              <a:ext cx="3273083" cy="515154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kk-KZ" sz="1800" b="1" dirty="0">
                  <a:effectLst/>
                  <a:latin typeface="Times New Roman" panose="02020603050405020304" pitchFamily="18" charset="0"/>
                  <a:ea typeface="Aptos" panose="020B0004020202020204" pitchFamily="34" charset="0"/>
                </a:rPr>
                <a:t>Экстирпация әдісі</a:t>
              </a: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28064" y="3095119"/>
              <a:ext cx="464234" cy="51515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44276" y="4021312"/>
            <a:ext cx="3642008" cy="742608"/>
            <a:chOff x="5125917" y="3934054"/>
            <a:chExt cx="3275232" cy="515158"/>
          </a:xfrm>
        </p:grpSpPr>
        <p:sp>
          <p:nvSpPr>
            <p:cNvPr id="7" name="Pentagon 6"/>
            <p:cNvSpPr/>
            <p:nvPr/>
          </p:nvSpPr>
          <p:spPr>
            <a:xfrm>
              <a:off x="5125917" y="3934058"/>
              <a:ext cx="3275232" cy="515154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0215" algn="just">
                <a:lnSpc>
                  <a:spcPct val="107000"/>
                </a:lnSpc>
                <a:spcAft>
                  <a:spcPts val="800"/>
                </a:spcAft>
              </a:pPr>
              <a:endParaRPr lang="x-non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28064" y="3934054"/>
              <a:ext cx="473101" cy="51515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34309" y="5035950"/>
            <a:ext cx="3642008" cy="856687"/>
            <a:chOff x="5128064" y="4772988"/>
            <a:chExt cx="3273084" cy="515155"/>
          </a:xfrm>
        </p:grpSpPr>
        <p:sp>
          <p:nvSpPr>
            <p:cNvPr id="8" name="Pentagon 7"/>
            <p:cNvSpPr/>
            <p:nvPr/>
          </p:nvSpPr>
          <p:spPr>
            <a:xfrm>
              <a:off x="5128065" y="4772989"/>
              <a:ext cx="3273083" cy="515154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28064" y="4772988"/>
              <a:ext cx="464234" cy="5151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341397" y="2379505"/>
            <a:ext cx="4064898" cy="3197420"/>
            <a:chOff x="689317" y="2256183"/>
            <a:chExt cx="3854548" cy="3031960"/>
          </a:xfrm>
        </p:grpSpPr>
        <p:sp>
          <p:nvSpPr>
            <p:cNvPr id="28" name="Rectangle 27"/>
            <p:cNvSpPr/>
            <p:nvPr/>
          </p:nvSpPr>
          <p:spPr>
            <a:xfrm>
              <a:off x="689317" y="2256183"/>
              <a:ext cx="3854548" cy="30319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en-GB" sz="95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03992" y="2777120"/>
              <a:ext cx="1455026" cy="311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 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29140" y="3077845"/>
              <a:ext cx="3004396" cy="355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29140" y="4123237"/>
              <a:ext cx="3004396" cy="355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Please replace text, click add relevant headline, modify the text content, also can copy your content to this directly.</a:t>
              </a:r>
              <a:r>
                <a:rPr lang="zh-CN" altLang="en-US" sz="8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。</a:t>
              </a:r>
              <a:endParaRPr lang="en-GB" altLang="zh-CN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8"/>
          <p:cNvSpPr txBox="1"/>
          <p:nvPr/>
        </p:nvSpPr>
        <p:spPr>
          <a:xfrm>
            <a:off x="824035" y="227284"/>
            <a:ext cx="7621563" cy="5050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kk-KZ" sz="32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Нейрофизиологиялық зерттеу әдістері</a:t>
            </a:r>
            <a:endParaRPr lang="x-none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8"/>
          <p:cNvSpPr txBox="1"/>
          <p:nvPr/>
        </p:nvSpPr>
        <p:spPr>
          <a:xfrm>
            <a:off x="2014196" y="753424"/>
            <a:ext cx="10679875" cy="87677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kk-KZ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Нейрофизиологиялық зерттеу әдістері – орталық жүйке жүйесінің қызметін және мидың функционалдық күйлерін зерттеу әдістері. Орталық жүйке жүйесінің қызметтері жалпы физиологияға арналған классикалық әдістер мен арнайы әдістерді қолдану арқылы зерттеледі.</a:t>
            </a:r>
            <a:endParaRPr lang="x-non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78F6871-B2A5-83B2-1D33-A959F652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02" y="2477211"/>
            <a:ext cx="3332114" cy="23884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6AEF33-4D34-4EE5-B184-67F88707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441" y="5007770"/>
            <a:ext cx="2801207" cy="18656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BFD2BAB-3793-A321-7866-49DBAC56C464}"/>
              </a:ext>
            </a:extLst>
          </p:cNvPr>
          <p:cNvSpPr txBox="1"/>
          <p:nvPr/>
        </p:nvSpPr>
        <p:spPr>
          <a:xfrm>
            <a:off x="5747689" y="3985633"/>
            <a:ext cx="3036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Ми құрылымдарының электрлік белсенділігін тіркеу әдістері</a:t>
            </a:r>
            <a:endParaRPr lang="x-none" sz="16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D1E2E49-5DCE-0895-C53A-6D54DBB6CF06}"/>
              </a:ext>
            </a:extLst>
          </p:cNvPr>
          <p:cNvSpPr txBox="1"/>
          <p:nvPr/>
        </p:nvSpPr>
        <p:spPr>
          <a:xfrm>
            <a:off x="5872744" y="5056150"/>
            <a:ext cx="24812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Жұлын мен мидың рефлекторлық белсенділігін зерттеу әдістері</a:t>
            </a:r>
            <a:r>
              <a:rPr lang="kk-KZ" sz="1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endParaRPr lang="x-none" sz="1600" dirty="0">
              <a:solidFill>
                <a:schemeClr val="bg1"/>
              </a:solidFill>
            </a:endParaRPr>
          </a:p>
        </p:txBody>
      </p:sp>
      <p:grpSp>
        <p:nvGrpSpPr>
          <p:cNvPr id="41" name="Group 33">
            <a:extLst>
              <a:ext uri="{FF2B5EF4-FFF2-40B4-BE49-F238E27FC236}">
                <a16:creationId xmlns:a16="http://schemas.microsoft.com/office/drawing/2014/main" xmlns="" id="{EB7D7C1E-9F75-6411-D557-B5BAA1EACE36}"/>
              </a:ext>
            </a:extLst>
          </p:cNvPr>
          <p:cNvGrpSpPr/>
          <p:nvPr/>
        </p:nvGrpSpPr>
        <p:grpSpPr>
          <a:xfrm>
            <a:off x="5417194" y="6106506"/>
            <a:ext cx="3569089" cy="898860"/>
            <a:chOff x="5128064" y="2256183"/>
            <a:chExt cx="3273083" cy="515155"/>
          </a:xfrm>
        </p:grpSpPr>
        <p:sp>
          <p:nvSpPr>
            <p:cNvPr id="42" name="Pentagon 3">
              <a:extLst>
                <a:ext uri="{FF2B5EF4-FFF2-40B4-BE49-F238E27FC236}">
                  <a16:creationId xmlns:a16="http://schemas.microsoft.com/office/drawing/2014/main" xmlns="" id="{C0CB5B21-0E17-1158-B639-812406A2846B}"/>
                </a:ext>
              </a:extLst>
            </p:cNvPr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Rectangle 8">
              <a:extLst>
                <a:ext uri="{FF2B5EF4-FFF2-40B4-BE49-F238E27FC236}">
                  <a16:creationId xmlns:a16="http://schemas.microsoft.com/office/drawing/2014/main" xmlns="" id="{E4CEEB56-3966-8A39-6DAC-275AE01278C2}"/>
                </a:ext>
              </a:extLst>
            </p:cNvPr>
            <p:cNvSpPr/>
            <p:nvPr/>
          </p:nvSpPr>
          <p:spPr>
            <a:xfrm>
              <a:off x="5128064" y="2256183"/>
              <a:ext cx="464234" cy="51515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4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2CC4269-4E22-BD2C-125B-B7EFE159FAFE}"/>
              </a:ext>
            </a:extLst>
          </p:cNvPr>
          <p:cNvSpPr txBox="1"/>
          <p:nvPr/>
        </p:nvSpPr>
        <p:spPr>
          <a:xfrm>
            <a:off x="5661979" y="6141194"/>
            <a:ext cx="3036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құрылымдарының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электрлік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белсенділігін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тіркеу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әдістері</a:t>
            </a:r>
            <a:endParaRPr lang="x-none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Pentagon 3">
            <a:extLst>
              <a:ext uri="{FF2B5EF4-FFF2-40B4-BE49-F238E27FC236}">
                <a16:creationId xmlns:a16="http://schemas.microsoft.com/office/drawing/2014/main" xmlns="" id="{11AC7958-9BE6-E2E7-F2BD-35F7C2C91951}"/>
              </a:ext>
            </a:extLst>
          </p:cNvPr>
          <p:cNvSpPr/>
          <p:nvPr/>
        </p:nvSpPr>
        <p:spPr>
          <a:xfrm>
            <a:off x="9354198" y="2379505"/>
            <a:ext cx="3451700" cy="73873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Вегетативті</a:t>
            </a:r>
            <a:r>
              <a:rPr lang="ru-RU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жүйке</a:t>
            </a:r>
            <a:r>
              <a:rPr lang="ru-RU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жүйесінің</a:t>
            </a:r>
            <a:r>
              <a:rPr lang="ru-RU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күйін</a:t>
            </a:r>
            <a:r>
              <a:rPr lang="ru-RU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бағалау</a:t>
            </a:r>
            <a:r>
              <a:rPr lang="ru-RU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әдістері</a:t>
            </a:r>
            <a:endParaRPr lang="en-GB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4" name="Pentagon 3">
            <a:extLst>
              <a:ext uri="{FF2B5EF4-FFF2-40B4-BE49-F238E27FC236}">
                <a16:creationId xmlns:a16="http://schemas.microsoft.com/office/drawing/2014/main" xmlns="" id="{8BB7232A-A278-F9E8-EEC0-94571E77AAB9}"/>
              </a:ext>
            </a:extLst>
          </p:cNvPr>
          <p:cNvSpPr/>
          <p:nvPr/>
        </p:nvSpPr>
        <p:spPr>
          <a:xfrm>
            <a:off x="9327678" y="3352617"/>
            <a:ext cx="3451700" cy="97990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k-KZ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Мидың қозғалыс жүйелерінің күйін бағалау әдістері</a:t>
            </a:r>
            <a:endParaRPr lang="en-GB" sz="16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8" name="Pentagon 3">
            <a:extLst>
              <a:ext uri="{FF2B5EF4-FFF2-40B4-BE49-F238E27FC236}">
                <a16:creationId xmlns:a16="http://schemas.microsoft.com/office/drawing/2014/main" xmlns="" id="{4FE10543-DD1C-2E08-DA2F-03716C84B623}"/>
              </a:ext>
            </a:extLst>
          </p:cNvPr>
          <p:cNvSpPr/>
          <p:nvPr/>
        </p:nvSpPr>
        <p:spPr>
          <a:xfrm>
            <a:off x="9354198" y="4723553"/>
            <a:ext cx="3451700" cy="979902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k-KZ" sz="16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Мидың сенсорлық жүйелерінің күйін бағалау әдістері</a:t>
            </a:r>
            <a:endParaRPr lang="en-GB" sz="1600" dirty="0"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1" name="Pentagon 7">
            <a:extLst>
              <a:ext uri="{FF2B5EF4-FFF2-40B4-BE49-F238E27FC236}">
                <a16:creationId xmlns:a16="http://schemas.microsoft.com/office/drawing/2014/main" xmlns="" id="{88743F51-CFAE-0DF0-9674-ABA5B32FA9A6}"/>
              </a:ext>
            </a:extLst>
          </p:cNvPr>
          <p:cNvSpPr/>
          <p:nvPr/>
        </p:nvSpPr>
        <p:spPr>
          <a:xfrm>
            <a:off x="9320178" y="5892639"/>
            <a:ext cx="3373894" cy="856685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kk-KZ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Жоғарғы жүйке жүйесін зерттеу әдісі</a:t>
            </a:r>
            <a:endParaRPr lang="en-GB" sz="1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342"/>
  <p:tag name="KSO_WM_DOC_GUID" val="{834d65aa-065f-4f0d-860c-5911aee9c35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自定义 1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BFBFBF"/>
      </a:accent2>
      <a:accent3>
        <a:srgbClr val="0070C0"/>
      </a:accent3>
      <a:accent4>
        <a:srgbClr val="BFBFBF"/>
      </a:accent4>
      <a:accent5>
        <a:srgbClr val="0070C0"/>
      </a:accent5>
      <a:accent6>
        <a:srgbClr val="BFBFBF"/>
      </a:accent6>
      <a:hlink>
        <a:srgbClr val="0070C0"/>
      </a:hlink>
      <a:folHlink>
        <a:srgbClr val="BFBFBF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575</Words>
  <Application>Microsoft Office PowerPoint</Application>
  <PresentationFormat>Произвольный</PresentationFormat>
  <Paragraphs>69</Paragraphs>
  <Slides>7</Slides>
  <Notes>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7" baseType="lpstr">
      <vt:lpstr>微软雅黑</vt:lpstr>
      <vt:lpstr>宋体</vt:lpstr>
      <vt:lpstr>Aptos</vt:lpstr>
      <vt:lpstr>Arial</vt:lpstr>
      <vt:lpstr>Calibri</vt:lpstr>
      <vt:lpstr>Calibri Light</vt:lpstr>
      <vt:lpstr>Open Sans</vt:lpstr>
      <vt:lpstr>Open Sans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2020-02-05T08:56:22Z</dcterms:created>
  <dcterms:modified xsi:type="dcterms:W3CDTF">2025-01-15T04:48:43Z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